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65" r:id="rId5"/>
    <p:sldId id="259" r:id="rId6"/>
    <p:sldId id="258" r:id="rId7"/>
    <p:sldId id="266" r:id="rId8"/>
    <p:sldId id="262" r:id="rId9"/>
    <p:sldId id="260" r:id="rId10"/>
    <p:sldId id="268" r:id="rId11"/>
    <p:sldId id="267" r:id="rId12"/>
    <p:sldId id="269" r:id="rId13"/>
    <p:sldId id="261" r:id="rId14"/>
    <p:sldId id="263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   </a:t>
            </a:r>
            <a:r>
              <a:rPr lang="en-US" b="1" dirty="0" err="1" smtClean="0">
                <a:solidFill>
                  <a:schemeClr val="accent1"/>
                </a:solidFill>
              </a:rPr>
              <a:t>Objetos</a:t>
            </a:r>
            <a:r>
              <a:rPr lang="en-US" b="1" dirty="0" smtClean="0">
                <a:solidFill>
                  <a:schemeClr val="accent1"/>
                </a:solidFill>
              </a:rPr>
              <a:t> y </a:t>
            </a:r>
            <a:r>
              <a:rPr lang="en-US" b="1" dirty="0" err="1" smtClean="0">
                <a:solidFill>
                  <a:schemeClr val="accent1"/>
                </a:solidFill>
              </a:rPr>
              <a:t>apariciones</a:t>
            </a:r>
            <a:r>
              <a:rPr lang="en-US" b="1" dirty="0" smtClean="0">
                <a:solidFill>
                  <a:schemeClr val="accent1"/>
                </a:solidFill>
              </a:rPr>
              <a:t> – A Joseph Cornell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			  </a:t>
            </a:r>
            <a:r>
              <a:rPr lang="en-US" dirty="0" err="1" smtClean="0">
                <a:solidFill>
                  <a:schemeClr val="accent1"/>
                </a:solidFill>
              </a:rPr>
              <a:t>Octavio</a:t>
            </a:r>
            <a:r>
              <a:rPr lang="en-US" dirty="0" smtClean="0">
                <a:solidFill>
                  <a:schemeClr val="accent1"/>
                </a:solidFill>
              </a:rPr>
              <a:t> Paz</a:t>
            </a: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  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  Objects &amp; Apparitions – For Joseph Cornell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			 by </a:t>
            </a:r>
            <a:r>
              <a:rPr lang="en-US" dirty="0" err="1" smtClean="0">
                <a:solidFill>
                  <a:schemeClr val="accent1"/>
                </a:solidFill>
              </a:rPr>
              <a:t>Octavio</a:t>
            </a:r>
            <a:r>
              <a:rPr lang="en-US" dirty="0" smtClean="0">
                <a:solidFill>
                  <a:schemeClr val="accent1"/>
                </a:solidFill>
              </a:rPr>
              <a:t> Paz</a:t>
            </a: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	</a:t>
            </a:r>
            <a:r>
              <a:rPr lang="en-US" sz="2400" dirty="0" smtClean="0">
                <a:solidFill>
                  <a:schemeClr val="accent1"/>
                </a:solidFill>
              </a:rPr>
              <a:t>   	   (translated by Elizabeth Bishop)</a:t>
            </a:r>
            <a:endParaRPr lang="en-US" sz="2400" dirty="0">
              <a:solidFill>
                <a:schemeClr val="accent1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52600" y="3048000"/>
            <a:ext cx="5867400" cy="0"/>
          </a:xfrm>
          <a:prstGeom prst="line">
            <a:avLst/>
          </a:prstGeom>
          <a:ln w="50800" cmpd="thinThick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Untitled, c. 1956-58</a:t>
            </a:r>
          </a:p>
          <a:p>
            <a:pPr>
              <a:buNone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51785" y="3244334"/>
            <a:ext cx="2040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Untitled, c. 1956-58</a:t>
            </a:r>
            <a:endParaRPr lang="en-US" dirty="0"/>
          </a:p>
        </p:txBody>
      </p:sp>
      <p:pic>
        <p:nvPicPr>
          <p:cNvPr id="5" name="Picture 4" descr="cornell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990600"/>
            <a:ext cx="6674455" cy="5486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24200" y="5943600"/>
            <a:ext cx="373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itchFamily="34" charset="0"/>
              </a:rPr>
              <a:t>      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Untitled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, 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</a:rPr>
              <a:t>c. 1956-58 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58668550_5af6b3bd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533400"/>
            <a:ext cx="7315200" cy="5486400"/>
          </a:xfrm>
        </p:spPr>
      </p:pic>
      <p:sp>
        <p:nvSpPr>
          <p:cNvPr id="5" name="Rectangle 4"/>
          <p:cNvSpPr/>
          <p:nvPr/>
        </p:nvSpPr>
        <p:spPr>
          <a:xfrm>
            <a:off x="1828800" y="6324600"/>
            <a:ext cx="5887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 smtClean="0">
                <a:solidFill>
                  <a:schemeClr val="accent1"/>
                </a:solidFill>
                <a:latin typeface="Arial" pitchFamily="34" charset="0"/>
              </a:rPr>
              <a:t>Portrait of the </a:t>
            </a:r>
            <a:r>
              <a:rPr lang="fr-FR" i="1" dirty="0" err="1" smtClean="0">
                <a:solidFill>
                  <a:schemeClr val="accent1"/>
                </a:solidFill>
                <a:latin typeface="Arial" pitchFamily="34" charset="0"/>
              </a:rPr>
              <a:t>Artist’s</a:t>
            </a:r>
            <a:r>
              <a:rPr lang="fr-FR" i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fr-FR" i="1" dirty="0" err="1" smtClean="0">
                <a:solidFill>
                  <a:schemeClr val="accent1"/>
                </a:solidFill>
                <a:latin typeface="Arial" pitchFamily="34" charset="0"/>
              </a:rPr>
              <a:t>Daughter</a:t>
            </a:r>
            <a:r>
              <a:rPr lang="fr-FR" i="1" dirty="0" smtClean="0">
                <a:solidFill>
                  <a:schemeClr val="accent1"/>
                </a:solidFill>
                <a:latin typeface="Arial" pitchFamily="34" charset="0"/>
              </a:rPr>
              <a:t> by </a:t>
            </a:r>
            <a:r>
              <a:rPr lang="fr-FR" i="1" dirty="0" err="1" smtClean="0">
                <a:solidFill>
                  <a:schemeClr val="accent1"/>
                </a:solidFill>
                <a:latin typeface="Arial" pitchFamily="34" charset="0"/>
              </a:rPr>
              <a:t>Vigee</a:t>
            </a:r>
            <a:r>
              <a:rPr lang="fr-FR" i="1" dirty="0" smtClean="0">
                <a:solidFill>
                  <a:schemeClr val="accent1"/>
                </a:solidFill>
                <a:latin typeface="Arial" pitchFamily="34" charset="0"/>
              </a:rPr>
              <a:t> Lebrun</a:t>
            </a:r>
            <a:r>
              <a:rPr lang="fr-FR" dirty="0" smtClean="0">
                <a:solidFill>
                  <a:schemeClr val="accent1"/>
                </a:solidFill>
                <a:latin typeface="Arial" pitchFamily="34" charset="0"/>
              </a:rPr>
              <a:t>, c.1960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illy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457200"/>
            <a:ext cx="5108451" cy="5486400"/>
          </a:xfrm>
        </p:spPr>
      </p:pic>
      <p:sp>
        <p:nvSpPr>
          <p:cNvPr id="5" name="Rectangle 4"/>
          <p:cNvSpPr/>
          <p:nvPr/>
        </p:nvSpPr>
        <p:spPr>
          <a:xfrm>
            <a:off x="2133600" y="617220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itchFamily="34" charset="0"/>
              </a:rPr>
              <a:t>	      </a:t>
            </a:r>
            <a:r>
              <a:rPr lang="en-US" i="1" dirty="0" err="1" smtClean="0">
                <a:solidFill>
                  <a:schemeClr val="accent1"/>
                </a:solidFill>
                <a:latin typeface="Arial" pitchFamily="34" charset="0"/>
              </a:rPr>
              <a:t>Tilly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 </a:t>
            </a:r>
            <a:r>
              <a:rPr lang="en-US" i="1" dirty="0" err="1" smtClean="0">
                <a:solidFill>
                  <a:schemeClr val="accent1"/>
                </a:solidFill>
                <a:latin typeface="Arial" pitchFamily="34" charset="0"/>
              </a:rPr>
              <a:t>Losch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, circa 1935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ebeccah.PMANT1\Desktop\New folder (2)\8. Great Horned Owl with Harvest Moon, ca. 1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04800"/>
            <a:ext cx="3145540" cy="54864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US" sz="1800" i="1" dirty="0" smtClean="0">
                <a:solidFill>
                  <a:schemeClr val="accent1"/>
                </a:solidFill>
                <a:latin typeface="Arial" pitchFamily="34" charset="0"/>
              </a:rPr>
              <a:t>Great Horned Owl with Harvest Moon, </a:t>
            </a:r>
            <a:r>
              <a:rPr lang="en-US" sz="1800" dirty="0" smtClean="0">
                <a:solidFill>
                  <a:schemeClr val="accent1"/>
                </a:solidFill>
                <a:latin typeface="Arial" pitchFamily="34" charset="0"/>
              </a:rPr>
              <a:t>ca. 1942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Rebeccah.PMANT1\Desktop\New folder (2)\10. Untitled (Celestial Fantasy with Tamara Toumanova), early 1940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04800"/>
            <a:ext cx="4193423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524000" y="6096000"/>
            <a:ext cx="10042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 </a:t>
            </a:r>
            <a:r>
              <a:rPr lang="en-US" b="1" i="1" dirty="0" smtClean="0">
                <a:solidFill>
                  <a:schemeClr val="accent1"/>
                </a:solidFill>
              </a:rPr>
              <a:t>Untitled </a:t>
            </a:r>
            <a:r>
              <a:rPr lang="en-US" i="1" dirty="0" smtClean="0">
                <a:solidFill>
                  <a:schemeClr val="accent1"/>
                </a:solidFill>
              </a:rPr>
              <a:t>(Celestial Fantasy with Tamara </a:t>
            </a:r>
            <a:r>
              <a:rPr lang="en-US" i="1" dirty="0" err="1" smtClean="0">
                <a:solidFill>
                  <a:schemeClr val="accent1"/>
                </a:solidFill>
              </a:rPr>
              <a:t>Toumanova</a:t>
            </a:r>
            <a:r>
              <a:rPr lang="en-US" i="1" dirty="0" smtClean="0">
                <a:solidFill>
                  <a:schemeClr val="accent1"/>
                </a:solidFill>
              </a:rPr>
              <a:t>), </a:t>
            </a:r>
            <a:r>
              <a:rPr lang="en-US" dirty="0" smtClean="0">
                <a:solidFill>
                  <a:schemeClr val="accent1"/>
                </a:solidFill>
              </a:rPr>
              <a:t>early 1940s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Rebeccah.PMANT1\Desktop\New folder (2)\9. Homage to the Romantic Ballet, 19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81000"/>
            <a:ext cx="4868216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895600" y="6172200"/>
            <a:ext cx="3738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Homage to the Romantic Ballet</a:t>
            </a:r>
            <a:r>
              <a:rPr lang="en-US" dirty="0" smtClean="0">
                <a:solidFill>
                  <a:schemeClr val="accent1"/>
                </a:solidFill>
              </a:rPr>
              <a:t>, 1942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beccah.PMANT1\Desktop\New folder (2)\1. Observatory Corona Borealis Casement, 1950.jpg"/>
          <p:cNvPicPr>
            <a:picLocks noChangeAspect="1" noChangeArrowheads="1"/>
          </p:cNvPicPr>
          <p:nvPr/>
        </p:nvPicPr>
        <p:blipFill>
          <a:blip r:embed="rId2" cstate="print"/>
          <a:srcRect l="2225" t="1389" b="2778"/>
          <a:stretch>
            <a:fillRect/>
          </a:stretch>
        </p:blipFill>
        <p:spPr bwMode="auto">
          <a:xfrm>
            <a:off x="2819400" y="304800"/>
            <a:ext cx="3348215" cy="5257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58674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                    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>
                <a:solidFill>
                  <a:schemeClr val="accent1"/>
                </a:solidFill>
              </a:rPr>
              <a:t>     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Observatory 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Corona Borealis Casement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</a:rPr>
              <a:t>, 1950</a:t>
            </a:r>
            <a:endParaRPr lang="en-US" dirty="0">
              <a:solidFill>
                <a:schemeClr val="accent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ebeccah.PMANT1\Desktop\New folder (2)\6. Toward the Blue Peninsula (for Emily Dickinson), c. 19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8333"/>
          <a:stretch>
            <a:fillRect/>
          </a:stretch>
        </p:blipFill>
        <p:spPr bwMode="auto">
          <a:xfrm>
            <a:off x="2971800" y="152400"/>
            <a:ext cx="3657600" cy="5029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7400" y="55626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1"/>
                </a:solidFill>
              </a:rPr>
              <a:t>Toward the “Blue Peninsula” (For Emily Dickinson)</a:t>
            </a:r>
            <a:r>
              <a:rPr lang="en-US" dirty="0" smtClean="0">
                <a:solidFill>
                  <a:schemeClr val="accent1"/>
                </a:solidFill>
              </a:rPr>
              <a:t>, c. 1953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beccah.PMANT1\Desktop\polsky12-13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04800"/>
            <a:ext cx="3950209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362200" y="6096000"/>
            <a:ext cx="4299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Untitled (Penny Arcade with Horse), </a:t>
            </a:r>
            <a:r>
              <a:rPr lang="en-US" dirty="0" smtClean="0">
                <a:solidFill>
                  <a:schemeClr val="accent1"/>
                </a:solidFill>
              </a:rPr>
              <a:t>c. 1965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867400"/>
            <a:ext cx="8229600" cy="1143000"/>
          </a:xfrm>
        </p:spPr>
        <p:txBody>
          <a:bodyPr>
            <a:normAutofit/>
          </a:bodyPr>
          <a:lstStyle/>
          <a:p>
            <a:r>
              <a:rPr lang="en-US" sz="1800" i="1" dirty="0" smtClean="0">
                <a:solidFill>
                  <a:schemeClr val="accent1"/>
                </a:solidFill>
                <a:latin typeface="Arial" pitchFamily="34" charset="0"/>
              </a:rPr>
              <a:t>Untitled (Medici Princess),</a:t>
            </a:r>
            <a:r>
              <a:rPr lang="en-US" sz="1800" dirty="0" smtClean="0">
                <a:solidFill>
                  <a:schemeClr val="accent1"/>
                </a:solidFill>
                <a:latin typeface="Arial" pitchFamily="34" charset="0"/>
              </a:rPr>
              <a:t> c. 1948</a:t>
            </a:r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C:\Users\Rebeccah.PMANT1\Desktop\New folder (2)\4. Untitled (Medici Princess), c. 19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533400"/>
            <a:ext cx="3441716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91200"/>
            <a:ext cx="8229600" cy="1295400"/>
          </a:xfrm>
        </p:spPr>
        <p:txBody>
          <a:bodyPr>
            <a:normAutofit/>
          </a:bodyPr>
          <a:lstStyle/>
          <a:p>
            <a:r>
              <a:rPr lang="en-US" sz="1800" i="1" dirty="0" smtClean="0">
                <a:latin typeface="Arial" pitchFamily="34" charset="0"/>
              </a:rPr>
              <a:t>      </a:t>
            </a:r>
            <a:r>
              <a:rPr lang="en-US" sz="1800" i="1" dirty="0" smtClean="0">
                <a:solidFill>
                  <a:schemeClr val="accent1"/>
                </a:solidFill>
                <a:latin typeface="Arial" pitchFamily="34" charset="0"/>
              </a:rPr>
              <a:t>Untitled </a:t>
            </a:r>
            <a:r>
              <a:rPr lang="en-US" sz="1800" i="1" dirty="0" smtClean="0">
                <a:solidFill>
                  <a:schemeClr val="accent1"/>
                </a:solidFill>
                <a:latin typeface="Arial" pitchFamily="34" charset="0"/>
              </a:rPr>
              <a:t>(Medici Boy), </a:t>
            </a:r>
            <a:r>
              <a:rPr lang="en-US" sz="1800" dirty="0" smtClean="0">
                <a:solidFill>
                  <a:schemeClr val="accent1"/>
                </a:solidFill>
                <a:latin typeface="Arial" pitchFamily="34" charset="0"/>
              </a:rPr>
              <a:t>1942-52</a:t>
            </a:r>
            <a:endParaRPr lang="en-US" sz="1800" dirty="0">
              <a:solidFill>
                <a:schemeClr val="accent1"/>
              </a:solidFill>
              <a:latin typeface="Arial" pitchFamily="34" charset="0"/>
            </a:endParaRPr>
          </a:p>
        </p:txBody>
      </p:sp>
      <p:pic>
        <p:nvPicPr>
          <p:cNvPr id="3074" name="Picture 2" descr="C:\Users\Rebeccah.PMANT1\Desktop\New folder (2)\3. Untitled (Medici Boy), 1942-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7200"/>
            <a:ext cx="4262938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rnell_defense-affic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192" t="5000" r="2429" b="1667"/>
          <a:stretch>
            <a:fillRect/>
          </a:stretch>
        </p:blipFill>
        <p:spPr>
          <a:xfrm>
            <a:off x="914400" y="609600"/>
            <a:ext cx="7102930" cy="4572000"/>
          </a:xfrm>
        </p:spPr>
      </p:pic>
      <p:sp>
        <p:nvSpPr>
          <p:cNvPr id="5" name="Rectangle 4"/>
          <p:cNvSpPr/>
          <p:nvPr/>
        </p:nvSpPr>
        <p:spPr>
          <a:xfrm>
            <a:off x="2590800" y="5715000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Defense </a:t>
            </a:r>
            <a:r>
              <a:rPr lang="en-US" i="1" dirty="0" err="1" smtClean="0">
                <a:solidFill>
                  <a:schemeClr val="accent1"/>
                </a:solidFill>
                <a:latin typeface="Arial" pitchFamily="34" charset="0"/>
              </a:rPr>
              <a:t>d’Afficher</a:t>
            </a:r>
            <a:r>
              <a:rPr lang="en-US" i="1" dirty="0" smtClean="0">
                <a:solidFill>
                  <a:schemeClr val="accent1"/>
                </a:solidFill>
                <a:latin typeface="Arial" pitchFamily="34" charset="0"/>
              </a:rPr>
              <a:t> Object,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</a:rPr>
              <a:t> c. 1939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Rebeccah.PMANT1\Desktop\New folder (2)\7. Untitled (The Hotel Eden), c. 19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5569944" cy="548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971800" y="6019800"/>
            <a:ext cx="335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accent1"/>
                </a:solidFill>
              </a:rPr>
              <a:t>Untitled </a:t>
            </a:r>
            <a:r>
              <a:rPr lang="en-US" i="1" dirty="0" smtClean="0">
                <a:solidFill>
                  <a:schemeClr val="accent1"/>
                </a:solidFill>
              </a:rPr>
              <a:t>(The Hotel Eden), </a:t>
            </a:r>
            <a:r>
              <a:rPr lang="en-US" dirty="0" smtClean="0">
                <a:solidFill>
                  <a:schemeClr val="accent1"/>
                </a:solidFill>
              </a:rPr>
              <a:t>c. 1945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Rebeccah.PMANT1\Desktop\New folder (2)\5. Object (Roses des Vents), 1942-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52" t="1389" r="3758" b="1389"/>
          <a:stretch>
            <a:fillRect/>
          </a:stretch>
        </p:blipFill>
        <p:spPr bwMode="auto">
          <a:xfrm>
            <a:off x="2362200" y="381000"/>
            <a:ext cx="4648200" cy="5334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90800" y="60960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itchFamily="34" charset="0"/>
              </a:rPr>
              <a:t>   </a:t>
            </a:r>
            <a:r>
              <a:rPr lang="fr-FR" i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" pitchFamily="34" charset="0"/>
              </a:rPr>
              <a:t> </a:t>
            </a:r>
            <a:r>
              <a:rPr lang="fr-FR" i="1" dirty="0" smtClean="0">
                <a:solidFill>
                  <a:schemeClr val="accent1"/>
                </a:solidFill>
                <a:latin typeface="Arial" pitchFamily="34" charset="0"/>
              </a:rPr>
              <a:t>Object </a:t>
            </a:r>
            <a:r>
              <a:rPr lang="fr-FR" i="1" dirty="0" smtClean="0">
                <a:solidFill>
                  <a:schemeClr val="accent1"/>
                </a:solidFill>
                <a:latin typeface="Arial" pitchFamily="34" charset="0"/>
              </a:rPr>
              <a:t>(Roses des Vents), </a:t>
            </a:r>
            <a:r>
              <a:rPr lang="fr-FR" dirty="0" smtClean="0">
                <a:solidFill>
                  <a:schemeClr val="accent1"/>
                </a:solidFill>
                <a:latin typeface="Arial" pitchFamily="34" charset="0"/>
              </a:rPr>
              <a:t>1942-43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128</Words>
  <Application>Microsoft Office PowerPoint</Application>
  <PresentationFormat>On-screen Show (4:3)</PresentationFormat>
  <Paragraphs>25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ObjtO</vt:lpstr>
      <vt:lpstr>Slide 2</vt:lpstr>
      <vt:lpstr>Slide 3</vt:lpstr>
      <vt:lpstr>Slide 4</vt:lpstr>
      <vt:lpstr>Untitled (Medici Princess), c. 1948</vt:lpstr>
      <vt:lpstr>      Untitled (Medici Boy), 1942-52</vt:lpstr>
      <vt:lpstr>Slide 7</vt:lpstr>
      <vt:lpstr>Slide 8</vt:lpstr>
      <vt:lpstr>Slide 9</vt:lpstr>
      <vt:lpstr>Slide 10</vt:lpstr>
      <vt:lpstr>Slide 11</vt:lpstr>
      <vt:lpstr>Slide 12</vt:lpstr>
      <vt:lpstr>Great Horned Owl with Harvest Moon, ca. 1942</vt:lpstr>
      <vt:lpstr>Slide 14</vt:lpstr>
      <vt:lpstr>Slide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Hoenig, Rebecca</dc:creator>
  <cp:lastModifiedBy>Hoenig, Rebecca</cp:lastModifiedBy>
  <cp:revision>34</cp:revision>
  <dcterms:created xsi:type="dcterms:W3CDTF">2006-08-16T00:00:00Z</dcterms:created>
  <dcterms:modified xsi:type="dcterms:W3CDTF">2011-07-07T11:52:09Z</dcterms:modified>
</cp:coreProperties>
</file>